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20"/>
  </p:notesMasterIdLst>
  <p:sldIdLst>
    <p:sldId id="275" r:id="rId2"/>
    <p:sldId id="289" r:id="rId3"/>
    <p:sldId id="305" r:id="rId4"/>
    <p:sldId id="303" r:id="rId5"/>
    <p:sldId id="301" r:id="rId6"/>
    <p:sldId id="299" r:id="rId7"/>
    <p:sldId id="291" r:id="rId8"/>
    <p:sldId id="292" r:id="rId9"/>
    <p:sldId id="295" r:id="rId10"/>
    <p:sldId id="296" r:id="rId11"/>
    <p:sldId id="297" r:id="rId12"/>
    <p:sldId id="304" r:id="rId13"/>
    <p:sldId id="308" r:id="rId14"/>
    <p:sldId id="323" r:id="rId15"/>
    <p:sldId id="314" r:id="rId16"/>
    <p:sldId id="321" r:id="rId17"/>
    <p:sldId id="322" r:id="rId18"/>
    <p:sldId id="302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3399FF"/>
    <a:srgbClr val="0000FF"/>
    <a:srgbClr val="000058"/>
    <a:srgbClr val="000092"/>
    <a:srgbClr val="2227FA"/>
    <a:srgbClr val="5D61FB"/>
    <a:srgbClr val="2D73FF"/>
    <a:srgbClr val="31492D"/>
    <a:srgbClr val="3D5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Φωτεινό στυλ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7CE84F3-28C3-443E-9E96-99CF82512B78}" styleName="Σκούρο στυλ 1 - Έμφαση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5279" autoAdjust="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DB9E2-3F83-4833-B92D-55C4BE6BA668}" type="datetimeFigureOut">
              <a:rPr lang="el-GR" smtClean="0"/>
              <a:pPr/>
              <a:t>11/4/2024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6D37C-ACC9-4A0A-BE7F-5C1DF013AD7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228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8011-59A3-4953-AFB6-C8013860EEB3}" type="datetimeFigureOut">
              <a:rPr lang="el-GR" smtClean="0"/>
              <a:pPr/>
              <a:t>11/4/2024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B5BA-EE4C-4E98-82A9-8CDC15EE25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8011-59A3-4953-AFB6-C8013860EEB3}" type="datetimeFigureOut">
              <a:rPr lang="el-GR" smtClean="0"/>
              <a:pPr/>
              <a:t>11/4/2024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B5BA-EE4C-4E98-82A9-8CDC15EE25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8011-59A3-4953-AFB6-C8013860EEB3}" type="datetimeFigureOut">
              <a:rPr lang="el-GR" smtClean="0"/>
              <a:pPr/>
              <a:t>11/4/2024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B5BA-EE4C-4E98-82A9-8CDC15EE25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860477" y="1431517"/>
            <a:ext cx="2996225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674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62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8011-59A3-4953-AFB6-C8013860EEB3}" type="datetimeFigureOut">
              <a:rPr lang="el-GR" smtClean="0"/>
              <a:pPr/>
              <a:t>11/4/2024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B5BA-EE4C-4E98-82A9-8CDC15EE25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8011-59A3-4953-AFB6-C8013860EEB3}" type="datetimeFigureOut">
              <a:rPr lang="el-GR" smtClean="0"/>
              <a:pPr/>
              <a:t>11/4/2024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B5BA-EE4C-4E98-82A9-8CDC15EE25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8011-59A3-4953-AFB6-C8013860EEB3}" type="datetimeFigureOut">
              <a:rPr lang="el-GR" smtClean="0"/>
              <a:pPr/>
              <a:t>11/4/2024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B5BA-EE4C-4E98-82A9-8CDC15EE25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8011-59A3-4953-AFB6-C8013860EEB3}" type="datetimeFigureOut">
              <a:rPr lang="el-GR" smtClean="0"/>
              <a:pPr/>
              <a:t>11/4/2024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B5BA-EE4C-4E98-82A9-8CDC15EE25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8011-59A3-4953-AFB6-C8013860EEB3}" type="datetimeFigureOut">
              <a:rPr lang="el-GR" smtClean="0"/>
              <a:pPr/>
              <a:t>11/4/2024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B5BA-EE4C-4E98-82A9-8CDC15EE25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8011-59A3-4953-AFB6-C8013860EEB3}" type="datetimeFigureOut">
              <a:rPr lang="el-GR" smtClean="0"/>
              <a:pPr/>
              <a:t>11/4/2024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B5BA-EE4C-4E98-82A9-8CDC15EE25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8011-59A3-4953-AFB6-C8013860EEB3}" type="datetimeFigureOut">
              <a:rPr lang="el-GR" smtClean="0"/>
              <a:pPr/>
              <a:t>11/4/2024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B5BA-EE4C-4E98-82A9-8CDC15EE25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8011-59A3-4953-AFB6-C8013860EEB3}" type="datetimeFigureOut">
              <a:rPr lang="el-GR" smtClean="0"/>
              <a:pPr/>
              <a:t>11/4/2024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B5BA-EE4C-4E98-82A9-8CDC15EE25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D73FF"/>
            </a:gs>
            <a:gs pos="78000">
              <a:schemeClr val="bg1">
                <a:lumMod val="8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C8011-59A3-4953-AFB6-C8013860EEB3}" type="datetimeFigureOut">
              <a:rPr lang="el-GR" smtClean="0"/>
              <a:pPr/>
              <a:t>11/4/2024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B5BA-EE4C-4E98-82A9-8CDC15EE252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Θέση περιεχομένου" descr="logo-erasmuspl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5944" cy="6858024"/>
          </a:xfrm>
        </p:spPr>
      </p:pic>
      <p:pic>
        <p:nvPicPr>
          <p:cNvPr id="5" name="Εικόνα 7" descr="uowm-logo (2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35283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943845" y="928670"/>
            <a:ext cx="5256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>
                <a:solidFill>
                  <a:schemeClr val="bg1">
                    <a:lumMod val="95000"/>
                  </a:schemeClr>
                </a:solidFill>
              </a:rPr>
              <a:t>Προϋποθέσεις Συμμετοχής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285720" y="1971154"/>
            <a:ext cx="8643998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1900" b="1" dirty="0"/>
          </a:p>
          <a:p>
            <a:pPr algn="just"/>
            <a:r>
              <a:rPr lang="el-GR" sz="2400" dirty="0"/>
              <a:t>Το πρόγραμμα </a:t>
            </a:r>
            <a:r>
              <a:rPr lang="en-US" sz="2400" dirty="0"/>
              <a:t>Erasmus+</a:t>
            </a:r>
            <a:r>
              <a:rPr lang="el-GR" sz="2400" dirty="0"/>
              <a:t> σας δίνει τη δυνατότητα να πραγματοποιήσετε την πρακτική σας άσκηση και να αποκτήσετε εργασιακή εμπειρία στο εξωτερικό. Μπορείτε να αναζητήσετε φορείς υποδοχής στο διαδίκτυο και στην ιστοσελίδα μας. </a:t>
            </a:r>
          </a:p>
          <a:p>
            <a:pPr algn="just"/>
            <a:endParaRPr lang="el-GR" sz="2400" dirty="0"/>
          </a:p>
          <a:p>
            <a:pPr algn="just"/>
            <a:r>
              <a:rPr lang="el-GR" sz="2400" dirty="0"/>
              <a:t>Απαραίτητη προϋπόθεση είναι η πιστοποιημένη γνώση της Αγγλικής γλώσσας ή της γλώσσας που ομιλείται  στη χώρα που εδρεύει ο φορέας υποδοχής.  </a:t>
            </a:r>
          </a:p>
          <a:p>
            <a:br>
              <a:rPr lang="el-GR" sz="1900" dirty="0"/>
            </a:br>
            <a:br>
              <a:rPr lang="el-GR" sz="1900" dirty="0"/>
            </a:br>
            <a:br>
              <a:rPr lang="el-GR" sz="1900" dirty="0"/>
            </a:br>
            <a:endParaRPr lang="el-GR" sz="19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262458" y="548680"/>
            <a:ext cx="4619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>
                <a:solidFill>
                  <a:schemeClr val="bg1">
                    <a:lumMod val="95000"/>
                  </a:schemeClr>
                </a:solidFill>
              </a:rPr>
              <a:t>Διαδικασία Συμμετοχής</a:t>
            </a:r>
          </a:p>
        </p:txBody>
      </p:sp>
      <p:sp>
        <p:nvSpPr>
          <p:cNvPr id="3" name="2 - TextBox"/>
          <p:cNvSpPr txBox="1"/>
          <p:nvPr/>
        </p:nvSpPr>
        <p:spPr>
          <a:xfrm>
            <a:off x="214282" y="1484784"/>
            <a:ext cx="87868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400" dirty="0"/>
          </a:p>
          <a:p>
            <a:pPr algn="just"/>
            <a:endParaRPr lang="el-GR" sz="2400" dirty="0"/>
          </a:p>
          <a:p>
            <a:pPr algn="just">
              <a:buClr>
                <a:schemeClr val="bg1"/>
              </a:buClr>
            </a:pPr>
            <a:r>
              <a:rPr lang="el-GR" sz="2400" dirty="0"/>
              <a:t>Οι αιτήσεις για πρακτική άσκηση στο πλαίσιο του προγράμματος </a:t>
            </a:r>
            <a:r>
              <a:rPr lang="en-US" sz="2400" dirty="0"/>
              <a:t>Erasmus+ </a:t>
            </a:r>
            <a:r>
              <a:rPr lang="el-GR" sz="2400" dirty="0"/>
              <a:t>υποβάλλονται ηλεκτρονικά ή αποστέλλονται ταχυδρομικά στο Γραφείο </a:t>
            </a:r>
            <a:r>
              <a:rPr lang="en-US" sz="2400" dirty="0"/>
              <a:t>Erasmus</a:t>
            </a:r>
            <a:r>
              <a:rPr lang="el-GR" sz="2400" dirty="0"/>
              <a:t> από 1 Σεπτεμβρίου έως 1 Ιουνίου κάθε έτους.</a:t>
            </a:r>
            <a:r>
              <a:rPr lang="en-US" sz="2400" dirty="0"/>
              <a:t>	</a:t>
            </a:r>
            <a:r>
              <a:rPr lang="el-GR" sz="2400" dirty="0"/>
              <a:t> </a:t>
            </a:r>
            <a:endParaRPr lang="en-US" sz="2400" dirty="0"/>
          </a:p>
          <a:p>
            <a:pPr algn="just"/>
            <a:r>
              <a:rPr lang="el-GR" sz="2400" dirty="0"/>
              <a:t>Απαιτείται διάστημα τουλάχιστον ενός μήνα από την υποβολή της αίτησης έως την έναρξη της πρακτικής άσκησης για τη συλλογή και συμπλήρωση όλων των απαραίτητων εγγράφων.</a:t>
            </a:r>
          </a:p>
          <a:p>
            <a:endParaRPr lang="el-GR" sz="2400" dirty="0"/>
          </a:p>
          <a:p>
            <a:endParaRPr lang="el-G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611559" y="476250"/>
            <a:ext cx="8032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Υποτροφίες </a:t>
            </a:r>
          </a:p>
        </p:txBody>
      </p:sp>
      <p:sp>
        <p:nvSpPr>
          <p:cNvPr id="4" name="3 - TextBox"/>
          <p:cNvSpPr txBox="1">
            <a:spLocks noChangeArrowheads="1"/>
          </p:cNvSpPr>
          <p:nvPr/>
        </p:nvSpPr>
        <p:spPr bwMode="auto">
          <a:xfrm>
            <a:off x="357188" y="1268413"/>
            <a:ext cx="85010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2000" dirty="0">
                <a:latin typeface="Calibri" pitchFamily="34" charset="0"/>
              </a:rPr>
              <a:t>Οι φοιτητές που έχουν επιλεγεί για συμμετοχή στο πρόγραμμα δικαιούνται υποτροφίας. Η υποτροφία </a:t>
            </a:r>
            <a:r>
              <a:rPr lang="en-US" sz="2000" dirty="0">
                <a:latin typeface="Calibri" pitchFamily="34" charset="0"/>
              </a:rPr>
              <a:t>Erasmus</a:t>
            </a:r>
            <a:r>
              <a:rPr lang="el-GR" sz="2000" dirty="0">
                <a:latin typeface="Calibri" pitchFamily="34" charset="0"/>
              </a:rPr>
              <a:t>+ καλύπτει ένα μέρος των εξόδων διαβίωσης των φοιτητών στο εξωτερικό. Το ποσό της μηνιαίας επιχορήγησης του φοιτητή που μετακινείται στο εξωτερικό για σπουδές ή πρακτική καθορίζεται ανάλογα με τη χώρα υποδοχής ως εξής:</a:t>
            </a:r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328326"/>
              </p:ext>
            </p:extLst>
          </p:nvPr>
        </p:nvGraphicFramePr>
        <p:xfrm>
          <a:off x="428625" y="3214688"/>
          <a:ext cx="8215372" cy="3258779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4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4139">
                <a:tc gridSpan="2"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rgbClr val="2D7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ΣΠΟΥΔΕΣ</a:t>
                      </a:r>
                    </a:p>
                  </a:txBody>
                  <a:tcPr>
                    <a:solidFill>
                      <a:srgbClr val="2D7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ΠΡΑΚΤΙΚΗ</a:t>
                      </a:r>
                    </a:p>
                  </a:txBody>
                  <a:tcPr>
                    <a:solidFill>
                      <a:srgbClr val="2D7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378">
                <a:tc>
                  <a:txBody>
                    <a:bodyPr/>
                    <a:lstStyle/>
                    <a:p>
                      <a:r>
                        <a:rPr lang="el-GR" b="1" dirty="0"/>
                        <a:t>Ομάδα 1</a:t>
                      </a:r>
                    </a:p>
                    <a:p>
                      <a:r>
                        <a:rPr lang="el-GR" sz="1400" dirty="0"/>
                        <a:t>Χώρες με υψηλό κόστος διαβίωσης</a:t>
                      </a:r>
                    </a:p>
                  </a:txBody>
                  <a:tcPr anchor="ctr">
                    <a:solidFill>
                      <a:srgbClr val="2D7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Δανία, Φινλανδία, Ιρλανδία, Ισλανδία, Λιχτενστάιν, Νορβηγία, Σουηδία, Λουξεμβούργο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Χώρες Εταίροι από την Περιφέρεια 14 (Νήσοι Φερόε Ελβετία, Ηνωμένο Βασίλειο)</a:t>
                      </a:r>
                    </a:p>
                  </a:txBody>
                  <a:tcPr anchor="ctr">
                    <a:solidFill>
                      <a:srgbClr val="2D7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520</a:t>
                      </a:r>
                      <a:r>
                        <a:rPr lang="el-GR" sz="1600" b="1" dirty="0"/>
                        <a:t> </a:t>
                      </a:r>
                      <a:r>
                        <a:rPr lang="el-GR" sz="1600" dirty="0"/>
                        <a:t>€/μήνα</a:t>
                      </a:r>
                    </a:p>
                  </a:txBody>
                  <a:tcPr anchor="ctr">
                    <a:solidFill>
                      <a:srgbClr val="2D7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6</a:t>
                      </a:r>
                      <a:r>
                        <a:rPr lang="el-GR" sz="1600" b="1" dirty="0"/>
                        <a:t>7</a:t>
                      </a:r>
                      <a:r>
                        <a:rPr lang="en-US" sz="1600" b="1" dirty="0"/>
                        <a:t>0</a:t>
                      </a:r>
                      <a:r>
                        <a:rPr lang="el-GR" sz="1600" dirty="0"/>
                        <a:t> €/μήνα</a:t>
                      </a:r>
                    </a:p>
                  </a:txBody>
                  <a:tcPr anchor="ctr">
                    <a:solidFill>
                      <a:srgbClr val="2D7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378">
                <a:tc>
                  <a:txBody>
                    <a:bodyPr/>
                    <a:lstStyle/>
                    <a:p>
                      <a:r>
                        <a:rPr lang="el-GR" b="1" dirty="0"/>
                        <a:t>Ομάδα 2</a:t>
                      </a:r>
                    </a:p>
                    <a:p>
                      <a:r>
                        <a:rPr lang="el-GR" sz="1400" dirty="0"/>
                        <a:t>Χώρες με μεσαίο κόστος διαβίωσης</a:t>
                      </a:r>
                    </a:p>
                  </a:txBody>
                  <a:tcPr anchor="ctr">
                    <a:solidFill>
                      <a:srgbClr val="2D7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Αυστρία, Βέλγιο, Γερμανία, Γαλλία, Ιταλία, Ισπανία, Κύπρος, Ολλανδία, Μάλτα, Πορτογαλία</a:t>
                      </a:r>
                    </a:p>
                    <a:p>
                      <a:r>
                        <a:rPr lang="el-GR" sz="14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Χώρες Εταίροι από την Περιφέρεια 5 (Μονακό, Σαν Μαρίνο, Βατικανό)</a:t>
                      </a:r>
                    </a:p>
                  </a:txBody>
                  <a:tcPr anchor="ctr">
                    <a:solidFill>
                      <a:srgbClr val="2D7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b="1" dirty="0"/>
                        <a:t>4</a:t>
                      </a:r>
                      <a:r>
                        <a:rPr lang="en-US" sz="1600" b="1" dirty="0"/>
                        <a:t>70</a:t>
                      </a:r>
                      <a:r>
                        <a:rPr lang="el-GR" sz="1600" b="1" dirty="0"/>
                        <a:t> </a:t>
                      </a:r>
                      <a:r>
                        <a:rPr lang="el-GR" sz="1600" dirty="0"/>
                        <a:t>€/μήνα</a:t>
                      </a:r>
                    </a:p>
                  </a:txBody>
                  <a:tcPr anchor="ctr">
                    <a:solidFill>
                      <a:srgbClr val="2D7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b="1" dirty="0"/>
                        <a:t>62</a:t>
                      </a:r>
                      <a:r>
                        <a:rPr lang="en-US" sz="1600" b="1" dirty="0"/>
                        <a:t>0</a:t>
                      </a:r>
                      <a:r>
                        <a:rPr lang="el-GR" sz="1600" dirty="0"/>
                        <a:t> €/μήνα</a:t>
                      </a:r>
                    </a:p>
                  </a:txBody>
                  <a:tcPr anchor="ctr">
                    <a:solidFill>
                      <a:srgbClr val="2D7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6378">
                <a:tc>
                  <a:txBody>
                    <a:bodyPr/>
                    <a:lstStyle/>
                    <a:p>
                      <a:r>
                        <a:rPr lang="el-GR" b="1" dirty="0"/>
                        <a:t>Ομάδα 3</a:t>
                      </a:r>
                    </a:p>
                    <a:p>
                      <a:r>
                        <a:rPr lang="el-GR" sz="1400" dirty="0"/>
                        <a:t>Χώρες με χαμηλό κόστος διαβίωσης</a:t>
                      </a:r>
                    </a:p>
                  </a:txBody>
                  <a:tcPr anchor="ctr">
                    <a:solidFill>
                      <a:srgbClr val="2D7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Βουλγαρία, Κροατία, Δημοκρατία της Τσεχίας, Εσθονία, Λετονία, Λιθουανία, Ουγγαρία, Πολωνία, Ρουμανία, Σλοβακία, Σλοβενία, Βόρεια Μακεδονία, Τουρκία, Σερβία</a:t>
                      </a:r>
                    </a:p>
                  </a:txBody>
                  <a:tcPr anchor="ctr">
                    <a:solidFill>
                      <a:srgbClr val="2D7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420</a:t>
                      </a:r>
                      <a:r>
                        <a:rPr lang="el-GR" sz="1600" b="1" dirty="0"/>
                        <a:t> </a:t>
                      </a:r>
                      <a:r>
                        <a:rPr lang="el-GR" sz="1600" dirty="0"/>
                        <a:t>€/μήνα</a:t>
                      </a:r>
                    </a:p>
                  </a:txBody>
                  <a:tcPr anchor="ctr">
                    <a:solidFill>
                      <a:srgbClr val="2D7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5</a:t>
                      </a:r>
                      <a:r>
                        <a:rPr lang="el-GR" sz="1600" b="1" dirty="0"/>
                        <a:t>7</a:t>
                      </a:r>
                      <a:r>
                        <a:rPr lang="en-US" sz="1600" b="1" dirty="0"/>
                        <a:t>0</a:t>
                      </a:r>
                      <a:r>
                        <a:rPr lang="el-GR" sz="1600" dirty="0"/>
                        <a:t> €/μήνα</a:t>
                      </a:r>
                    </a:p>
                  </a:txBody>
                  <a:tcPr anchor="ctr">
                    <a:solidFill>
                      <a:srgbClr val="2D7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-108520" y="650013"/>
            <a:ext cx="9109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>
                <a:solidFill>
                  <a:schemeClr val="bg1">
                    <a:lumMod val="95000"/>
                  </a:schemeClr>
                </a:solidFill>
              </a:rPr>
              <a:t> Κινητικότητα </a:t>
            </a:r>
          </a:p>
          <a:p>
            <a:pPr algn="ctr"/>
            <a:r>
              <a:rPr lang="el-GR" sz="3600" dirty="0">
                <a:solidFill>
                  <a:schemeClr val="bg1">
                    <a:lumMod val="95000"/>
                  </a:schemeClr>
                </a:solidFill>
              </a:rPr>
              <a:t>Φοιτητών με Λιγότερες Ευκαιρίες</a:t>
            </a:r>
          </a:p>
          <a:p>
            <a:pPr algn="ctr"/>
            <a:endParaRPr lang="el-GR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214282" y="1484784"/>
            <a:ext cx="8786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400" dirty="0"/>
          </a:p>
          <a:p>
            <a:endParaRPr lang="el-GR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0B7BE8-E355-4559-98A8-F198483B4AA9}"/>
              </a:ext>
            </a:extLst>
          </p:cNvPr>
          <p:cNvSpPr txBox="1"/>
          <p:nvPr/>
        </p:nvSpPr>
        <p:spPr>
          <a:xfrm>
            <a:off x="683568" y="2060848"/>
            <a:ext cx="756083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l-G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Κοινωνικές Ομάδες με λιγότερες ευκαιρίες: Φοιτητές με συγκεκριμένο οικογενειακό υπόβαθρο (ορφανοί, μονογονεϊκή οικογένεια, 3 τέκνα και άνω, κ.α.), φοιτητές ΑμεΑ, Έλληνες πολίτες μέλη της Μουσουλμανικής Μειονότητας της Θράκης, Ρομά, πρόσφυγες.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l-G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Φοιτητές και προσφάτως αποφοιτήσαντες με λιγότερες ευκαιρίες που συμμετέχουν σε σπουδές ή πρακτική άσκηση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στο πλαίσιο του προγράμματος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Erasmus+,</a:t>
            </a:r>
            <a:r>
              <a:rPr lang="el-G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λαμβάνουν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συμπληρωματική ενίσχυση ύψους 250 ευρώ ανά μήνα για την κάλυψη των ατομικών δαπανών.</a:t>
            </a:r>
          </a:p>
        </p:txBody>
      </p:sp>
    </p:spTree>
    <p:extLst>
      <p:ext uri="{BB962C8B-B14F-4D97-AF65-F5344CB8AC3E}">
        <p14:creationId xmlns:p14="http://schemas.microsoft.com/office/powerpoint/2010/main" val="1383547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B7C36D-9577-4277-AA35-589E1A386771}"/>
              </a:ext>
            </a:extLst>
          </p:cNvPr>
          <p:cNvSpPr txBox="1"/>
          <p:nvPr/>
        </p:nvSpPr>
        <p:spPr>
          <a:xfrm>
            <a:off x="449288" y="1772816"/>
            <a:ext cx="777686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l-GR" sz="2400" dirty="0"/>
              <a:t>Φοιτητές</a:t>
            </a:r>
            <a:r>
              <a:rPr lang="en-US" sz="2400" dirty="0"/>
              <a:t> </a:t>
            </a:r>
            <a:r>
              <a:rPr lang="el-GR" sz="2400" dirty="0"/>
              <a:t>και προσφάτως αποφοιτήσαντες που δεν λαμβάνουν επιχορήγηση για την κάλυψη δαπανών ταξιδίου</a:t>
            </a:r>
            <a:r>
              <a:rPr lang="en-US" sz="2400" dirty="0"/>
              <a:t> </a:t>
            </a:r>
            <a:r>
              <a:rPr lang="el-GR" sz="2400" dirty="0"/>
              <a:t>μπορούν να επιλέξουν </a:t>
            </a:r>
            <a:r>
              <a:rPr lang="el-GR" sz="2400" b="1" dirty="0">
                <a:solidFill>
                  <a:srgbClr val="00B050"/>
                </a:solidFill>
              </a:rPr>
              <a:t>πράσινη μετακίνηση</a:t>
            </a:r>
            <a:r>
              <a:rPr lang="en-US" sz="2400" dirty="0">
                <a:solidFill>
                  <a:srgbClr val="00B050"/>
                </a:solidFill>
              </a:rPr>
              <a:t>.</a:t>
            </a:r>
            <a:r>
              <a:rPr lang="el-GR" sz="2400" dirty="0">
                <a:solidFill>
                  <a:srgbClr val="00B050"/>
                </a:solidFill>
              </a:rPr>
              <a:t> </a:t>
            </a:r>
            <a:r>
              <a:rPr lang="el-GR" sz="2400" dirty="0"/>
              <a:t>Στην περίπτωση αυτή, θα λάβουν μια εφάπαξ συνεισφορά ύψους</a:t>
            </a:r>
            <a:r>
              <a:rPr lang="en-US" sz="2400" dirty="0"/>
              <a:t> </a:t>
            </a:r>
            <a:r>
              <a:rPr lang="el-GR" sz="2400" dirty="0"/>
              <a:t>50 ευρώ ως ενίσχυση για την κάλυψη δαπανών ταξιδίου και έως 4 ημέρες πρόσθετη επιχορήγηση ατομικής</a:t>
            </a:r>
            <a:r>
              <a:rPr lang="en-US" sz="2400" dirty="0"/>
              <a:t> </a:t>
            </a:r>
            <a:r>
              <a:rPr lang="el-GR" sz="2400" dirty="0"/>
              <a:t>υποστήριξης για την κάλυψη των ημερών ταξιδίου μετ’ επιστροφής</a:t>
            </a:r>
            <a:r>
              <a:rPr lang="en-US" sz="2400" dirty="0"/>
              <a:t>.</a:t>
            </a:r>
            <a:endParaRPr lang="el-GR" sz="2400" dirty="0"/>
          </a:p>
          <a:p>
            <a:pPr algn="just"/>
            <a:endParaRPr lang="el-GR" sz="2400" dirty="0"/>
          </a:p>
          <a:p>
            <a:pPr marL="285750" indent="-28575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rgbClr val="00B050"/>
                </a:solidFill>
              </a:rPr>
              <a:t>Πράσινη μετακίνηση</a:t>
            </a:r>
            <a:r>
              <a:rPr lang="el-GR" sz="2400" dirty="0">
                <a:solidFill>
                  <a:srgbClr val="00B050"/>
                </a:solidFill>
              </a:rPr>
              <a:t>: </a:t>
            </a:r>
            <a:r>
              <a:rPr lang="el-GR" sz="2400" dirty="0"/>
              <a:t>χρήση μέσων μεταφοράς για το κύριο μέρος της μετακίνησης με μειωμένο αποτύπωμα</a:t>
            </a:r>
            <a:r>
              <a:rPr lang="en-US" sz="2400" dirty="0"/>
              <a:t> </a:t>
            </a:r>
            <a:r>
              <a:rPr lang="el-GR" sz="2400" dirty="0"/>
              <a:t>άνθρακα ή εν γένει περιβαλλοντικό αποτύπωμα όπως π.χ. λεωφορείο, τρένο ή συνεπιβατισμό </a:t>
            </a:r>
            <a:r>
              <a:rPr lang="en-US" sz="2400" dirty="0"/>
              <a:t>(</a:t>
            </a:r>
            <a:r>
              <a:rPr lang="el-GR" sz="2400" dirty="0"/>
              <a:t>carpooling</a:t>
            </a:r>
            <a:r>
              <a:rPr lang="en-US" sz="2400" dirty="0"/>
              <a:t>)</a:t>
            </a:r>
            <a:r>
              <a:rPr lang="el-GR" sz="24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0D5DD2-7481-4161-8A23-29C4963727CA}"/>
              </a:ext>
            </a:extLst>
          </p:cNvPr>
          <p:cNvSpPr txBox="1"/>
          <p:nvPr/>
        </p:nvSpPr>
        <p:spPr>
          <a:xfrm>
            <a:off x="2051720" y="76470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600" dirty="0">
                <a:solidFill>
                  <a:schemeClr val="bg1">
                    <a:lumMod val="95000"/>
                  </a:schemeClr>
                </a:solidFill>
              </a:rPr>
              <a:t>Πράσινη Μετακίνηση</a:t>
            </a:r>
            <a:r>
              <a:rPr lang="el-GR" sz="18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732288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E31AD7E-CFC1-418F-98A2-18CC1568DE7A}"/>
              </a:ext>
            </a:extLst>
          </p:cNvPr>
          <p:cNvGrpSpPr/>
          <p:nvPr/>
        </p:nvGrpSpPr>
        <p:grpSpPr>
          <a:xfrm>
            <a:off x="0" y="2303347"/>
            <a:ext cx="8573723" cy="1054145"/>
            <a:chOff x="0" y="2023474"/>
            <a:chExt cx="11431630" cy="1405526"/>
          </a:xfrm>
          <a:solidFill>
            <a:schemeClr val="accent1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C0A3FD7-9EFF-42EC-8BCC-8DC54EFB8BBE}"/>
                </a:ext>
              </a:extLst>
            </p:cNvPr>
            <p:cNvSpPr/>
            <p:nvPr userDrawn="1"/>
          </p:nvSpPr>
          <p:spPr>
            <a:xfrm>
              <a:off x="0" y="3200400"/>
              <a:ext cx="61354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413F97A-86EF-43CD-8CB7-E32D10AD6927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203772E-A1FB-4E49-8AF7-B31C59999691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31E7180-931A-4C17-9E5B-1625B2C7DEC1}"/>
              </a:ext>
            </a:extLst>
          </p:cNvPr>
          <p:cNvGrpSpPr/>
          <p:nvPr/>
        </p:nvGrpSpPr>
        <p:grpSpPr>
          <a:xfrm rot="10800000">
            <a:off x="4139197" y="3526918"/>
            <a:ext cx="5004803" cy="1054145"/>
            <a:chOff x="4758559" y="2023474"/>
            <a:chExt cx="6673071" cy="1405526"/>
          </a:xfrm>
          <a:solidFill>
            <a:schemeClr val="accent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8DF00D-8E76-4614-88B8-767E8BE23F4E}"/>
                </a:ext>
              </a:extLst>
            </p:cNvPr>
            <p:cNvSpPr/>
            <p:nvPr userDrawn="1"/>
          </p:nvSpPr>
          <p:spPr>
            <a:xfrm>
              <a:off x="4758559" y="3200400"/>
              <a:ext cx="1376923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31C40D-47AF-4709-89BF-A81A115A5003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F08A5D7-6365-49D1-8A3E-659608ED742D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4B2456C-8044-43D5-BA19-40AE76B50E16}"/>
              </a:ext>
            </a:extLst>
          </p:cNvPr>
          <p:cNvSpPr/>
          <p:nvPr/>
        </p:nvSpPr>
        <p:spPr>
          <a:xfrm>
            <a:off x="612544" y="4102351"/>
            <a:ext cx="478079" cy="470201"/>
          </a:xfrm>
          <a:prstGeom prst="roundRect">
            <a:avLst/>
          </a:prstGeom>
          <a:solidFill>
            <a:schemeClr val="accent6"/>
          </a:solidFill>
          <a:ln w="88900"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81BF03-D0C6-4216-AEDA-0C535146585E}"/>
              </a:ext>
            </a:extLst>
          </p:cNvPr>
          <p:cNvSpPr txBox="1"/>
          <p:nvPr/>
        </p:nvSpPr>
        <p:spPr>
          <a:xfrm>
            <a:off x="942392" y="4136351"/>
            <a:ext cx="254816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dirty="0">
                <a:solidFill>
                  <a:srgbClr val="0070C0"/>
                </a:solidFill>
                <a:latin typeface="+mj-lt"/>
                <a:cs typeface="Arial" pitchFamily="34" charset="0"/>
              </a:rPr>
              <a:t>+30 2461068065</a:t>
            </a:r>
            <a:endParaRPr lang="ko-KR" altLang="en-US" dirty="0">
              <a:solidFill>
                <a:srgbClr val="0070C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AB3151-336A-4EB9-9B69-6754B14FEB63}"/>
              </a:ext>
            </a:extLst>
          </p:cNvPr>
          <p:cNvSpPr txBox="1"/>
          <p:nvPr/>
        </p:nvSpPr>
        <p:spPr>
          <a:xfrm>
            <a:off x="1109903" y="4758175"/>
            <a:ext cx="268749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rgbClr val="0070C0"/>
                </a:solidFill>
                <a:latin typeface="+mj-lt"/>
                <a:cs typeface="Arial" pitchFamily="34" charset="0"/>
              </a:rPr>
              <a:t>erasmus@uowm.gr</a:t>
            </a:r>
            <a:endParaRPr lang="ko-KR" altLang="en-US" sz="2000" dirty="0">
              <a:solidFill>
                <a:srgbClr val="0070C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D379AF-5D01-414D-97B8-5A8C1EB8BF11}"/>
              </a:ext>
            </a:extLst>
          </p:cNvPr>
          <p:cNvSpPr txBox="1"/>
          <p:nvPr/>
        </p:nvSpPr>
        <p:spPr>
          <a:xfrm>
            <a:off x="-337320" y="1899181"/>
            <a:ext cx="558193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l-GR" sz="3600" kern="0" dirty="0">
                <a:solidFill>
                  <a:schemeClr val="bg1"/>
                </a:solidFill>
                <a:latin typeface="+mj-lt"/>
                <a:sym typeface="Raleway"/>
              </a:rPr>
              <a:t>Γραφείο Erasmus</a:t>
            </a:r>
            <a:r>
              <a:rPr lang="en-US" sz="3600" kern="0" dirty="0">
                <a:solidFill>
                  <a:schemeClr val="bg1"/>
                </a:solidFill>
                <a:latin typeface="+mj-lt"/>
                <a:sym typeface="Raleway"/>
              </a:rPr>
              <a:t> </a:t>
            </a:r>
            <a:endParaRPr lang="el-GR" sz="3600" kern="0" dirty="0">
              <a:solidFill>
                <a:srgbClr val="FFFFFF"/>
              </a:solidFill>
              <a:latin typeface="+mj-lt"/>
              <a:cs typeface="Arial"/>
              <a:sym typeface="Arial"/>
            </a:endParaRPr>
          </a:p>
        </p:txBody>
      </p:sp>
      <p:grpSp>
        <p:nvGrpSpPr>
          <p:cNvPr id="37" name="Group 152">
            <a:extLst>
              <a:ext uri="{FF2B5EF4-FFF2-40B4-BE49-F238E27FC236}">
                <a16:creationId xmlns:a16="http://schemas.microsoft.com/office/drawing/2014/main" id="{FF911234-8863-4F9A-B00A-2A19EB568B11}"/>
              </a:ext>
            </a:extLst>
          </p:cNvPr>
          <p:cNvGrpSpPr/>
          <p:nvPr/>
        </p:nvGrpSpPr>
        <p:grpSpPr>
          <a:xfrm>
            <a:off x="5567525" y="2599415"/>
            <a:ext cx="1576343" cy="1577214"/>
            <a:chOff x="2265079" y="1581548"/>
            <a:chExt cx="3028217" cy="3029891"/>
          </a:xfrm>
        </p:grpSpPr>
        <p:sp>
          <p:nvSpPr>
            <p:cNvPr id="39" name="Freeform: Shape 153">
              <a:extLst>
                <a:ext uri="{FF2B5EF4-FFF2-40B4-BE49-F238E27FC236}">
                  <a16:creationId xmlns:a16="http://schemas.microsoft.com/office/drawing/2014/main" id="{60A70B7C-3C5A-4E22-90BE-8B9DCB6EE9DC}"/>
                </a:ext>
              </a:extLst>
            </p:cNvPr>
            <p:cNvSpPr/>
            <p:nvPr/>
          </p:nvSpPr>
          <p:spPr>
            <a:xfrm>
              <a:off x="2265854" y="1584775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0" name="Freeform: Shape 154">
              <a:extLst>
                <a:ext uri="{FF2B5EF4-FFF2-40B4-BE49-F238E27FC236}">
                  <a16:creationId xmlns:a16="http://schemas.microsoft.com/office/drawing/2014/main" id="{C4CE080A-7A58-4963-97FA-0B00DEF530D2}"/>
                </a:ext>
              </a:extLst>
            </p:cNvPr>
            <p:cNvSpPr/>
            <p:nvPr/>
          </p:nvSpPr>
          <p:spPr>
            <a:xfrm>
              <a:off x="2265079" y="1581548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sp>
        <p:nvSpPr>
          <p:cNvPr id="41" name="Freeform 25">
            <a:extLst>
              <a:ext uri="{FF2B5EF4-FFF2-40B4-BE49-F238E27FC236}">
                <a16:creationId xmlns:a16="http://schemas.microsoft.com/office/drawing/2014/main" id="{E103439A-6D75-407B-B279-8DF2FCD403F3}"/>
              </a:ext>
            </a:extLst>
          </p:cNvPr>
          <p:cNvSpPr/>
          <p:nvPr/>
        </p:nvSpPr>
        <p:spPr>
          <a:xfrm>
            <a:off x="703773" y="4169494"/>
            <a:ext cx="309787" cy="335913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0E4EC33-15E9-4BD7-B609-221A29DBE9E3}"/>
              </a:ext>
            </a:extLst>
          </p:cNvPr>
          <p:cNvSpPr txBox="1"/>
          <p:nvPr/>
        </p:nvSpPr>
        <p:spPr>
          <a:xfrm>
            <a:off x="1122088" y="5441011"/>
            <a:ext cx="45817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15">
              <a:defRPr/>
            </a:pPr>
            <a:r>
              <a:rPr lang="el-GR" sz="2000" dirty="0">
                <a:solidFill>
                  <a:srgbClr val="0070C0"/>
                </a:solidFill>
                <a:latin typeface="Bookman Old Style" panose="02050604050505020204" pitchFamily="18" charset="0"/>
              </a:rPr>
              <a:t>  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Erasmus Uowm</a:t>
            </a:r>
          </a:p>
        </p:txBody>
      </p:sp>
      <p:sp>
        <p:nvSpPr>
          <p:cNvPr id="48" name="Rectangle: Rounded Corners 24">
            <a:extLst>
              <a:ext uri="{FF2B5EF4-FFF2-40B4-BE49-F238E27FC236}">
                <a16:creationId xmlns:a16="http://schemas.microsoft.com/office/drawing/2014/main" id="{2CAAFA5B-19BD-4DC8-965A-D44BF230A517}"/>
              </a:ext>
            </a:extLst>
          </p:cNvPr>
          <p:cNvSpPr/>
          <p:nvPr/>
        </p:nvSpPr>
        <p:spPr>
          <a:xfrm>
            <a:off x="612544" y="5434313"/>
            <a:ext cx="499097" cy="478484"/>
          </a:xfrm>
          <a:prstGeom prst="round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49" name="Rounded Rectangle 3">
            <a:extLst>
              <a:ext uri="{FF2B5EF4-FFF2-40B4-BE49-F238E27FC236}">
                <a16:creationId xmlns:a16="http://schemas.microsoft.com/office/drawing/2014/main" id="{7BCBAE52-DEBB-4345-A859-DCCB0B953D34}"/>
              </a:ext>
            </a:extLst>
          </p:cNvPr>
          <p:cNvSpPr>
            <a:spLocks noChangeAspect="1"/>
          </p:cNvSpPr>
          <p:nvPr/>
        </p:nvSpPr>
        <p:spPr>
          <a:xfrm>
            <a:off x="687104" y="5497997"/>
            <a:ext cx="343124" cy="34312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pic>
        <p:nvPicPr>
          <p:cNvPr id="26" name="Picture 4" descr="http://erasmus.teikoz.gr/images/mail.jpeg">
            <a:extLst>
              <a:ext uri="{FF2B5EF4-FFF2-40B4-BE49-F238E27FC236}">
                <a16:creationId xmlns:a16="http://schemas.microsoft.com/office/drawing/2014/main" id="{990AFD4A-4B11-461A-AE54-BFE57215E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374" y="4788264"/>
            <a:ext cx="515249" cy="43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477C7E1-9C93-4299-B63F-96DF50C6BFC9}"/>
              </a:ext>
            </a:extLst>
          </p:cNvPr>
          <p:cNvSpPr txBox="1"/>
          <p:nvPr/>
        </p:nvSpPr>
        <p:spPr>
          <a:xfrm>
            <a:off x="3085620" y="5533104"/>
            <a:ext cx="654015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endParaRPr lang="en-US" sz="1600" kern="0" dirty="0">
              <a:solidFill>
                <a:srgbClr val="0070C0"/>
              </a:solidFill>
              <a:latin typeface="+mj-lt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l-GR" kern="0" dirty="0">
                <a:solidFill>
                  <a:srgbClr val="0070C0"/>
                </a:solidFill>
                <a:latin typeface="+mj-lt"/>
                <a:cs typeface="Arial"/>
                <a:sym typeface="Arial"/>
              </a:rPr>
              <a:t>Ιδρυματική Συντονίστρια Προγράμματος </a:t>
            </a:r>
            <a:r>
              <a:rPr lang="en-US" kern="0" dirty="0">
                <a:solidFill>
                  <a:srgbClr val="0070C0"/>
                </a:solidFill>
                <a:latin typeface="+mj-lt"/>
                <a:cs typeface="Arial"/>
                <a:sym typeface="Arial"/>
              </a:rPr>
              <a:t>Erasmus+</a:t>
            </a:r>
          </a:p>
          <a:p>
            <a:pPr algn="ctr"/>
            <a:r>
              <a:rPr lang="el-GR" kern="0" dirty="0">
                <a:solidFill>
                  <a:srgbClr val="0070C0"/>
                </a:solidFill>
                <a:latin typeface="+mj-lt"/>
                <a:cs typeface="Arial"/>
                <a:sym typeface="Arial"/>
              </a:rPr>
              <a:t>Αικατερίνη Μπλάντα</a:t>
            </a:r>
            <a:endParaRPr lang="en-US" altLang="ko-KR" dirty="0">
              <a:solidFill>
                <a:srgbClr val="0070C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1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1670D4-D672-434F-8E27-1F230B59EC18}"/>
              </a:ext>
            </a:extLst>
          </p:cNvPr>
          <p:cNvSpPr txBox="1"/>
          <p:nvPr/>
        </p:nvSpPr>
        <p:spPr>
          <a:xfrm>
            <a:off x="952797" y="1629982"/>
            <a:ext cx="7236119" cy="672786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25000" lnSpcReduction="20000"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12000" dirty="0">
              <a:solidFill>
                <a:schemeClr val="tx2"/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12000" dirty="0">
              <a:solidFill>
                <a:schemeClr val="tx2"/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12000" dirty="0">
              <a:solidFill>
                <a:schemeClr val="tx2"/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12000" dirty="0">
              <a:solidFill>
                <a:schemeClr val="tx2"/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12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l-GR" sz="1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Ιστοσελίδα Γραφείου</a:t>
            </a:r>
            <a:r>
              <a:rPr lang="en-US" sz="1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Erasmus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7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7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https://erasmus.u</a:t>
            </a:r>
            <a:r>
              <a:rPr lang="el-GR" sz="7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ο</a:t>
            </a:r>
            <a:r>
              <a:rPr lang="en-US" sz="7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wm.gr/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7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https://erasmus.uowm.gr/en/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C05BAB5-9D60-411E-9C6E-E69C5D4E9B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2" r="10088" b="-1"/>
          <a:stretch/>
        </p:blipFill>
        <p:spPr>
          <a:xfrm>
            <a:off x="168397" y="3075499"/>
            <a:ext cx="4334843" cy="250978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26B340D-0952-4FE2-A48F-97E4D6735E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2" r="10832"/>
          <a:stretch/>
        </p:blipFill>
        <p:spPr>
          <a:xfrm>
            <a:off x="4676186" y="3075499"/>
            <a:ext cx="4292582" cy="25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19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915816" y="214290"/>
            <a:ext cx="544239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Το Πρόγραμμα </a:t>
            </a:r>
            <a:r>
              <a:rPr lang="en-US" sz="54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Erasmus+</a:t>
            </a:r>
          </a:p>
          <a:p>
            <a:pPr algn="ctr"/>
            <a:r>
              <a:rPr lang="el-GR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ανοίγει δρόμους</a:t>
            </a:r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</a:t>
            </a:r>
            <a:endParaRPr lang="el-GR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el-GR" sz="54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αλλάζει ζωές!</a:t>
            </a:r>
            <a:r>
              <a:rPr lang="en-US" sz="54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!!</a:t>
            </a:r>
            <a:endParaRPr lang="el-GR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" name="2 - Εικόνα" descr="fh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1898140" cy="281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3 - Εικόνα" descr="2706201321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861048"/>
            <a:ext cx="3357586" cy="2518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4 - Εικόνα" descr="CIMG09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929066"/>
            <a:ext cx="3333773" cy="25003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3883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D73FF"/>
            </a:gs>
            <a:gs pos="78000">
              <a:schemeClr val="bg1">
                <a:lumMod val="8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tor\Επιφάνεια εργασίας\keep-calm-and-enjoy-erasmus-plus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8192" y="1"/>
            <a:ext cx="6096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5B48B106-91E4-4D6A-941D-08BFD463B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744"/>
            <a:ext cx="9144000" cy="652051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1470" y="742638"/>
            <a:ext cx="900112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Το πρόγραμμα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ERASMUS+</a:t>
            </a:r>
            <a:r>
              <a:rPr kumimoji="0" lang="el-GR" sz="24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είναι ένα Ευρωπαϊκό Πρόγραμμα που σας δίνει την ευκαιρία</a:t>
            </a:r>
            <a:r>
              <a:rPr kumimoji="0" lang="el-GR" sz="2400" b="0" i="0" u="none" strike="noStrike" cap="none" normalizeH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24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να πραγματοποιήσετε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el-GR" sz="24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l-GR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α) ένα</a:t>
            </a:r>
            <a:r>
              <a:rPr kumimoji="0" lang="el-GR" sz="24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μέρος των σπουδών σας με πλήρη ακαδημαϊκή αναγνώριση σε ένα Ίδρυμα Τριτοβάθμιας Εκπαίδευσης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24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του</a:t>
            </a:r>
            <a:r>
              <a:rPr kumimoji="0" lang="el-GR" sz="2400" b="0" i="0" u="none" strike="noStrike" cap="none" normalizeH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εξωτερικού</a:t>
            </a:r>
            <a:r>
              <a:rPr kumimoji="0" lang="el-GR" sz="24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ή/και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sz="2400" b="0" i="0" u="none" strike="noStrike" cap="none" normalizeH="0" baseline="0" dirty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β) την πρακτική σας άσκηση σε μία εταιρεία ή ένα φορέα υποδοχής μιας άλλης χώρας.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l-GR" sz="2400" b="0" i="0" u="none" strike="noStrike" cap="none" normalizeH="0" baseline="0" dirty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2227FA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sz="2000" b="0" i="0" u="none" strike="noStrike" cap="none" normalizeH="0" baseline="0" dirty="0">
              <a:ln>
                <a:noFill/>
              </a:ln>
              <a:solidFill>
                <a:srgbClr val="2227FA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" name="Picture 5" descr="C:\Documents and Settings\Administrator\Επιφάνεια εργασίας\erasmus.jpg">
            <a:extLst>
              <a:ext uri="{FF2B5EF4-FFF2-40B4-BE49-F238E27FC236}">
                <a16:creationId xmlns:a16="http://schemas.microsoft.com/office/drawing/2014/main" id="{1F96FB1D-A723-425A-9149-10F9AFFD7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65913">
            <a:off x="3435806" y="3273056"/>
            <a:ext cx="2157048" cy="314888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8065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467544" y="548680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Το πρόγραμμα 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Erasmus</a:t>
            </a:r>
            <a:r>
              <a:rPr lang="el-GR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σας προσφέρει μια σειρά από δυνατότητες όπως: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el-GR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να εμπλουτίσετε τις γνώσεις σας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l-GR" sz="24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el-GR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να συγκρίνετε εκπαιδευτικά συστήματα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el-GR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να γνωρίσετε  νέους ανθρώπους με διαφορετικές νοοτροπίες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l-GR" sz="24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el-GR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να διευρύνετε τους ορίζοντές σας και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l-GR" sz="24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el-GR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να δημιουργήσετε νέες προοπτικές, τόσο για τις σπουδές σας όσο και για την επαγγελματική σας εξέλιξη.</a:t>
            </a:r>
            <a:endParaRPr lang="en-US" sz="24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127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64517" y="2943051"/>
            <a:ext cx="91688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/>
              <a:t>Στο πλαίσιο της μακροχρόνιας κινητικότητας μπορείτε να μετακινηθείτε</a:t>
            </a:r>
          </a:p>
          <a:p>
            <a:pPr algn="ctr"/>
            <a:r>
              <a:rPr lang="el-GR" sz="2400" b="1" dirty="0"/>
              <a:t>από 2</a:t>
            </a:r>
            <a:r>
              <a:rPr lang="el-GR" sz="2400" dirty="0"/>
              <a:t> </a:t>
            </a:r>
            <a:r>
              <a:rPr lang="el-GR" sz="2400" b="1" dirty="0"/>
              <a:t>έως 12 μήνες</a:t>
            </a:r>
          </a:p>
          <a:p>
            <a:pPr algn="ctr"/>
            <a:r>
              <a:rPr lang="el-GR" sz="2400" dirty="0"/>
              <a:t>ανά κύκλο σπουδών για σπουδές ή/και πρακτική άσκηση.</a:t>
            </a:r>
          </a:p>
        </p:txBody>
      </p:sp>
      <p:pic>
        <p:nvPicPr>
          <p:cNvPr id="4" name="3 - Εικόνα" descr="2706201321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792" y="466344"/>
            <a:ext cx="2711949" cy="2033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- Εικόνα" descr="P92009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4214818"/>
            <a:ext cx="1768073" cy="2357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7 - Εικόνα" descr="IMGP06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285728"/>
            <a:ext cx="1768091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9 - Εικόνα" descr="1411201324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4429132"/>
            <a:ext cx="2664324" cy="19982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971600" y="1124744"/>
            <a:ext cx="7270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>
                <a:ln w="18415" cmpd="sng">
                  <a:solidFill>
                    <a:srgbClr val="2D73FF">
                      <a:alpha val="63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Μετακίνηση για Σπουδές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775F4ED3-57CA-4659-B9C4-77963FA57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410880"/>
            <a:ext cx="3312368" cy="3610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943845" y="620688"/>
            <a:ext cx="5256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>
                <a:solidFill>
                  <a:schemeClr val="bg1">
                    <a:lumMod val="95000"/>
                  </a:schemeClr>
                </a:solidFill>
              </a:rPr>
              <a:t>Προϋποθέσεις Συμμετοχής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6241" y="2285291"/>
            <a:ext cx="8203444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l-GR" sz="2400" dirty="0"/>
              <a:t> Να είστε εγγεγραμμένοι τουλάχιστον στο 1ο έτος σπουδών </a:t>
            </a:r>
          </a:p>
          <a:p>
            <a:pPr lvl="0"/>
            <a:endParaRPr lang="el-GR" sz="2400" dirty="0"/>
          </a:p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l-GR" sz="2400" dirty="0"/>
              <a:t>Να έχετε καλή γνώση μιας ξένης γλώσσας (κατά </a:t>
            </a:r>
            <a:r>
              <a:rPr lang="en-US" sz="2400" dirty="0"/>
              <a:t> </a:t>
            </a:r>
            <a:r>
              <a:rPr lang="el-GR" sz="2400" dirty="0"/>
              <a:t>προτίμηση της Αγγλικής)</a:t>
            </a:r>
          </a:p>
          <a:p>
            <a:pPr lvl="0"/>
            <a:endParaRPr lang="el-GR" sz="2000" dirty="0"/>
          </a:p>
        </p:txBody>
      </p:sp>
      <p:pic>
        <p:nvPicPr>
          <p:cNvPr id="4" name="Picture 1" descr="C:\Documents and Settings\ziouzios\Επιφάνεια εργασίας\logo\Erasmusstudi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214818"/>
            <a:ext cx="2952751" cy="245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500034" y="2214554"/>
            <a:ext cx="82153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l-GR" sz="2400" dirty="0"/>
          </a:p>
          <a:p>
            <a:endParaRPr lang="el-GR" dirty="0"/>
          </a:p>
        </p:txBody>
      </p:sp>
      <p:sp>
        <p:nvSpPr>
          <p:cNvPr id="3" name="2 - TextBox"/>
          <p:cNvSpPr txBox="1"/>
          <p:nvPr/>
        </p:nvSpPr>
        <p:spPr>
          <a:xfrm>
            <a:off x="2262458" y="857232"/>
            <a:ext cx="4619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>
                <a:solidFill>
                  <a:schemeClr val="bg1">
                    <a:lumMod val="95000"/>
                  </a:schemeClr>
                </a:solidFill>
              </a:rPr>
              <a:t>Διαδικασία Συμμετοχής</a:t>
            </a:r>
          </a:p>
        </p:txBody>
      </p:sp>
      <p:sp>
        <p:nvSpPr>
          <p:cNvPr id="4" name="1 - TextBox"/>
          <p:cNvSpPr txBox="1"/>
          <p:nvPr/>
        </p:nvSpPr>
        <p:spPr>
          <a:xfrm>
            <a:off x="652434" y="2366954"/>
            <a:ext cx="82153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l-GR" sz="2400" dirty="0"/>
          </a:p>
          <a:p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827584" y="1628800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l-GR" sz="2400" dirty="0"/>
              <a:t>Η υποβολή των αιτήσεων  στο Γραφείο </a:t>
            </a:r>
            <a:r>
              <a:rPr lang="en-US" sz="2400" dirty="0"/>
              <a:t>Erasmus </a:t>
            </a:r>
            <a:r>
              <a:rPr lang="el-GR" sz="2400" dirty="0"/>
              <a:t>γίνεται:</a:t>
            </a:r>
          </a:p>
          <a:p>
            <a:pPr lvl="0" algn="just"/>
            <a:endParaRPr lang="el-GR" sz="2400" dirty="0"/>
          </a:p>
          <a:p>
            <a:pPr lvl="0" algn="just">
              <a:buFont typeface="Arial" pitchFamily="34" charset="0"/>
              <a:buChar char="•"/>
            </a:pPr>
            <a:r>
              <a:rPr lang="el-GR" sz="2400" dirty="0"/>
              <a:t> για το </a:t>
            </a:r>
            <a:r>
              <a:rPr lang="el-GR" sz="2400" b="1" dirty="0"/>
              <a:t>χειμερινό εξάμηνο </a:t>
            </a:r>
            <a:r>
              <a:rPr lang="el-GR" sz="2400" dirty="0"/>
              <a:t>έως τα </a:t>
            </a:r>
            <a:r>
              <a:rPr lang="el-GR" sz="2400" b="1" dirty="0"/>
              <a:t>μέσα Απριλίου </a:t>
            </a:r>
            <a:r>
              <a:rPr lang="el-GR" sz="2400" dirty="0"/>
              <a:t>του προηγούμενου ακαδημαϊκού έτους και</a:t>
            </a:r>
          </a:p>
          <a:p>
            <a:pPr lvl="0" algn="just">
              <a:buFont typeface="Arial" pitchFamily="34" charset="0"/>
              <a:buChar char="•"/>
            </a:pPr>
            <a:endParaRPr lang="el-GR" sz="2400" dirty="0"/>
          </a:p>
          <a:p>
            <a:pPr lvl="0" algn="just">
              <a:buFont typeface="Arial" pitchFamily="34" charset="0"/>
              <a:buChar char="•"/>
            </a:pPr>
            <a:r>
              <a:rPr lang="el-GR" sz="2400" dirty="0"/>
              <a:t> για το </a:t>
            </a:r>
            <a:r>
              <a:rPr lang="el-GR" sz="2400" b="1" dirty="0"/>
              <a:t>εαρινό εξάμηνο </a:t>
            </a:r>
            <a:r>
              <a:rPr lang="el-GR" sz="2400" dirty="0"/>
              <a:t>έως τα </a:t>
            </a:r>
            <a:r>
              <a:rPr lang="el-GR" sz="2400" b="1" dirty="0"/>
              <a:t>μέσα Οκτωβρίου. </a:t>
            </a:r>
          </a:p>
          <a:p>
            <a:endParaRPr lang="el-GR" sz="2400" dirty="0"/>
          </a:p>
          <a:p>
            <a:pPr lvl="0" algn="just"/>
            <a:r>
              <a:rPr lang="el-GR" sz="2400" dirty="0"/>
              <a:t>Τα Πανεπιστήμια του εξωτερικού έχουν, επίσης, ειδικά έντυπα-αιτήσεις για τους φοιτητές που έχουν επιλεγεί να φοιτήσουν σε αυτά καθώς και</a:t>
            </a:r>
            <a:r>
              <a:rPr lang="el-GR" sz="2400" b="1" dirty="0"/>
              <a:t> συγκεκριμένες προθεσμίες για την υποβολή τους.</a:t>
            </a:r>
            <a:endParaRPr lang="el-GR" sz="2400" dirty="0"/>
          </a:p>
          <a:p>
            <a:endParaRPr lang="el-G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214773" y="548680"/>
            <a:ext cx="87144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dirty="0">
                <a:ln w="18415" cmpd="sng">
                  <a:solidFill>
                    <a:srgbClr val="2D73FF">
                      <a:alpha val="63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Μετακίνηση για Πρακτική Άσκηση</a:t>
            </a:r>
          </a:p>
        </p:txBody>
      </p:sp>
      <p:pic>
        <p:nvPicPr>
          <p:cNvPr id="1026" name="Picture 2" descr="C:\Documents and Settings\Administrator\Επιφάνεια εργασίας\praktiki-askisi-misthoi-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324" y="2852936"/>
            <a:ext cx="5581352" cy="3128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1591</TotalTime>
  <Words>771</Words>
  <Application>Microsoft Office PowerPoint</Application>
  <PresentationFormat>Προβολή στην οθόνη (4:3)</PresentationFormat>
  <Paragraphs>94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3" baseType="lpstr">
      <vt:lpstr>Arial</vt:lpstr>
      <vt:lpstr>Bookman Old Style</vt:lpstr>
      <vt:lpstr>Calibri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BLACK EDITION - tum0r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ziouzios</dc:creator>
  <cp:lastModifiedBy>ΜΠΛΑΝΤΑ ΑΙΚΑΤΕΡΙΝΗ</cp:lastModifiedBy>
  <cp:revision>233</cp:revision>
  <dcterms:created xsi:type="dcterms:W3CDTF">2010-03-03T07:57:23Z</dcterms:created>
  <dcterms:modified xsi:type="dcterms:W3CDTF">2024-04-11T06:51:41Z</dcterms:modified>
</cp:coreProperties>
</file>